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2" r:id="rId6"/>
    <p:sldId id="267" r:id="rId7"/>
    <p:sldId id="270" r:id="rId8"/>
    <p:sldId id="268" r:id="rId9"/>
    <p:sldId id="269" r:id="rId10"/>
    <p:sldId id="261" r:id="rId11"/>
    <p:sldId id="264" r:id="rId12"/>
    <p:sldId id="265" r:id="rId13"/>
    <p:sldId id="271" r:id="rId14"/>
    <p:sldId id="272" r:id="rId15"/>
    <p:sldId id="273" r:id="rId16"/>
    <p:sldId id="274" r:id="rId17"/>
    <p:sldId id="275" r:id="rId18"/>
    <p:sldId id="25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D3C"/>
    <a:srgbClr val="AF8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80440-4E89-484A-B330-73630850C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0017" y="5415714"/>
            <a:ext cx="7911966" cy="1403626"/>
          </a:xfrm>
        </p:spPr>
        <p:txBody>
          <a:bodyPr anchor="b"/>
          <a:lstStyle>
            <a:lvl1pPr algn="ctr"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2121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D4495C-B58B-43EF-A415-C591C583E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1C3FAE-3E65-49FA-8A60-F9BB4EAC0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C7B780-4B0B-4B32-BB2C-BB41B8C6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9FF8E6-8CCE-4F9E-BF6C-D0BA356D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0E0C86-9AA1-44AE-8B89-36C652AB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4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01EDDC-368D-422C-912E-5D9D6E36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A1FB7E-3775-4FD3-9D55-59C93C143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4E7812-00C6-4B9C-98C5-8710E8C8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537526-8922-405B-B653-35DD51E8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AF3854-74D2-4145-8481-63A4A83D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7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643EC0-35A1-4E58-94A8-E783B44C8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113" y="26568"/>
            <a:ext cx="9597887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CD249C-C8AB-4EA8-B3F3-14FE6C9BE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312"/>
            <a:ext cx="10515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1040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573ED-2CB3-4DA0-B33A-5C08108A9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BA8195-A3AD-47A3-9DB4-B5A966E1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C7A2F9-8406-42B5-8583-CD1AF61B1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4F178E-1118-4A32-B373-C5E7FC01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443058-58F1-40A6-ABA1-C12FCDFB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2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EFC823-76DE-42B2-9B77-CA7EA18DB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98E65F-F06D-4BD9-9BFB-BB56DD100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47D86A-F8E6-428D-AA08-101B7DDA6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1B5E56-5E37-4B2B-B6D2-9C555587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16F564-B6CC-4468-9F09-88484113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1AAF3A-4870-4D26-BE8E-CF15EA45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34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AF6F97-9A0A-4846-9088-59A03C29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F6E960-D320-49D5-9D8F-A8BDCEAAC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A46C7C-35F3-4A9F-B3B7-BF26C7081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2D3FBB-B099-436F-AA90-3B6967ECD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731535-1D1E-47D4-9BD0-9E33D69CB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443955-2BB0-443A-A4AE-1AEE51923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F08F475-905D-4BCD-9BAD-DC3D93DE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87720D-F628-4321-BD8F-2797FCB1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34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09303-F953-4CC3-936C-834E26E0D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BC6A7E-80B6-4342-BA78-E73450F34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95798F-4A64-4E52-B49E-721A402B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1DEF11-2C90-48DD-A51A-EA775E67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9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3E9173-63C1-45C4-93CF-1EC6A88F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B7F1DC-7D1E-4FBA-B9C2-EC347397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56A42F-4570-445A-B30D-96D23723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55E54-10B0-4A22-A1D0-CACF19BA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97AFC8-EEC4-4F64-943D-C5B2EF668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357BAC-029B-4F85-9FC7-7F3EC0D0C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959C86-9EBD-4F1C-BBC0-05CBC084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ABCBD2-8859-40D8-BC66-1537659F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FCCEA1-6F7C-4057-8339-BD713A06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8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5EC57-B9C5-4E9A-832B-51DA5312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D03F86-D018-437F-B734-4039880A4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E722E4-DCE6-471B-8E9E-775600F93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A7B8F9-C510-41EE-BE6D-958CA626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3036AC-A1CC-405A-8DAC-E79EC8DA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EABA3D-7DF9-4C58-9F9D-61107A86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97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F192E-0914-4E36-9154-045FBDAEA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896D15-10F4-4CA3-A5E4-3E9367E01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CE6F63-3E46-4C80-ABEA-8E3B261E1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2707-C425-419F-8FBE-C43A1AF096C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BC24E7-CBF0-463B-96A2-94485896A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BA10CE-6779-4ED4-AF78-8E45C46BD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6266-5700-406D-BCFC-585E366EED0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id="{81758631-D24C-4BBF-9D8C-1EB6E56285E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4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951A79F2-3C1B-44A7-AFB5-73B3FD7C7C21}"/>
              </a:ext>
            </a:extLst>
          </p:cNvPr>
          <p:cNvGrpSpPr/>
          <p:nvPr/>
        </p:nvGrpSpPr>
        <p:grpSpPr>
          <a:xfrm>
            <a:off x="550495" y="235642"/>
            <a:ext cx="7632849" cy="1079394"/>
            <a:chOff x="1067853" y="273278"/>
            <a:chExt cx="7632849" cy="1079394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B7771493-BB16-4A84-9CB3-F9673E4E149C}"/>
                </a:ext>
              </a:extLst>
            </p:cNvPr>
            <p:cNvSpPr/>
            <p:nvPr/>
          </p:nvSpPr>
          <p:spPr>
            <a:xfrm>
              <a:off x="1067853" y="395496"/>
              <a:ext cx="7632848" cy="9571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Заголовок 1">
              <a:extLst>
                <a:ext uri="{FF2B5EF4-FFF2-40B4-BE49-F238E27FC236}">
                  <a16:creationId xmlns:a16="http://schemas.microsoft.com/office/drawing/2014/main" id="{A9DDF461-DB63-4DC9-AA49-E7A6554EF8D1}"/>
                </a:ext>
              </a:extLst>
            </p:cNvPr>
            <p:cNvSpPr txBox="1">
              <a:spLocks/>
            </p:cNvSpPr>
            <p:nvPr/>
          </p:nvSpPr>
          <p:spPr>
            <a:xfrm>
              <a:off x="1067853" y="273278"/>
              <a:ext cx="7632849" cy="95717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b="1" kern="12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4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ГУО «Гродненский областной центр туризма и краеведение»</a:t>
              </a:r>
            </a:p>
          </p:txBody>
        </p:sp>
      </p:grpSp>
      <p:sp>
        <p:nvSpPr>
          <p:cNvPr id="6" name="Овал 5">
            <a:extLst>
              <a:ext uri="{FF2B5EF4-FFF2-40B4-BE49-F238E27FC236}">
                <a16:creationId xmlns:a16="http://schemas.microsoft.com/office/drawing/2014/main" id="{B7B763EE-8521-47DC-8BFA-95BC8BC197D1}"/>
              </a:ext>
            </a:extLst>
          </p:cNvPr>
          <p:cNvSpPr/>
          <p:nvPr/>
        </p:nvSpPr>
        <p:spPr>
          <a:xfrm>
            <a:off x="755576" y="5311744"/>
            <a:ext cx="3783672" cy="114537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Кавцевич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Анатольевна,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EBBDA46-09D6-4987-9004-8196D3AED06D}"/>
              </a:ext>
            </a:extLst>
          </p:cNvPr>
          <p:cNvSpPr/>
          <p:nvPr/>
        </p:nvSpPr>
        <p:spPr>
          <a:xfrm>
            <a:off x="1235242" y="2099511"/>
            <a:ext cx="9721516" cy="265897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экскурсий для учащихся I-XI(ХII) классов учреждений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221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D46F9-9D5B-408E-8BAB-5D240E7FC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117" y="300789"/>
            <a:ext cx="10242884" cy="14558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организации экскурсии оформляется приказом руководителя УOCO, в котором должны быть отражены:</a:t>
            </a:r>
            <a:endParaRPr lang="ru-RU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2DD52808-616F-49DD-A49D-D85086068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2681548"/>
            <a:ext cx="2421857" cy="2629769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экскурсии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55B5DE07-81BF-4159-A5DE-CA7D2279A08F}"/>
              </a:ext>
            </a:extLst>
          </p:cNvPr>
          <p:cNvSpPr txBox="1">
            <a:spLocks/>
          </p:cNvSpPr>
          <p:nvPr/>
        </p:nvSpPr>
        <p:spPr>
          <a:xfrm>
            <a:off x="3570908" y="2681547"/>
            <a:ext cx="2421857" cy="262976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AA6021BB-151B-423C-B2FC-5015CB6F5DE1}"/>
              </a:ext>
            </a:extLst>
          </p:cNvPr>
          <p:cNvSpPr txBox="1">
            <a:spLocks/>
          </p:cNvSpPr>
          <p:nvPr/>
        </p:nvSpPr>
        <p:spPr>
          <a:xfrm>
            <a:off x="6512235" y="2681548"/>
            <a:ext cx="2297530" cy="262976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участников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75D84A5F-CB46-4A61-A2E5-0D1B2E6C48DD}"/>
              </a:ext>
            </a:extLst>
          </p:cNvPr>
          <p:cNvSpPr/>
          <p:nvPr/>
        </p:nvSpPr>
        <p:spPr>
          <a:xfrm>
            <a:off x="1373070" y="2183071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29D54662-6107-4256-8A15-293C7610E55C}"/>
              </a:ext>
            </a:extLst>
          </p:cNvPr>
          <p:cNvSpPr/>
          <p:nvPr/>
        </p:nvSpPr>
        <p:spPr>
          <a:xfrm>
            <a:off x="4483556" y="2172871"/>
            <a:ext cx="733425" cy="733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99A5A6A8-C1BF-48E7-93EE-89ED88BF9E9B}"/>
              </a:ext>
            </a:extLst>
          </p:cNvPr>
          <p:cNvSpPr/>
          <p:nvPr/>
        </p:nvSpPr>
        <p:spPr>
          <a:xfrm>
            <a:off x="7288721" y="2147332"/>
            <a:ext cx="733425" cy="7334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10582D-39F1-460C-85CB-4ECAFC5EE0D3}"/>
              </a:ext>
            </a:extLst>
          </p:cNvPr>
          <p:cNvSpPr txBox="1"/>
          <p:nvPr/>
        </p:nvSpPr>
        <p:spPr>
          <a:xfrm>
            <a:off x="1431597" y="2177870"/>
            <a:ext cx="610780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A96302-38A6-42FD-B7E5-89ECD8668635}"/>
              </a:ext>
            </a:extLst>
          </p:cNvPr>
          <p:cNvSpPr txBox="1"/>
          <p:nvPr/>
        </p:nvSpPr>
        <p:spPr>
          <a:xfrm>
            <a:off x="4483556" y="216386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A61F3E-BE3E-4139-907C-4CC9718460EE}"/>
              </a:ext>
            </a:extLst>
          </p:cNvPr>
          <p:cNvSpPr txBox="1"/>
          <p:nvPr/>
        </p:nvSpPr>
        <p:spPr>
          <a:xfrm>
            <a:off x="7313036" y="214733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60CBE1A0-F582-469D-8B60-CDAE7D386D4D}"/>
              </a:ext>
            </a:extLst>
          </p:cNvPr>
          <p:cNvSpPr txBox="1">
            <a:spLocks/>
          </p:cNvSpPr>
          <p:nvPr/>
        </p:nvSpPr>
        <p:spPr>
          <a:xfrm>
            <a:off x="9329235" y="2681548"/>
            <a:ext cx="2365136" cy="26297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должностных лиц из числа учителей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6BF20DC2-10C2-4F61-9F93-AAC9A1D43294}"/>
              </a:ext>
            </a:extLst>
          </p:cNvPr>
          <p:cNvSpPr/>
          <p:nvPr/>
        </p:nvSpPr>
        <p:spPr>
          <a:xfrm>
            <a:off x="10215365" y="2150663"/>
            <a:ext cx="733425" cy="70788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6A4C13-F719-4811-A97F-853109763E0B}"/>
              </a:ext>
            </a:extLst>
          </p:cNvPr>
          <p:cNvSpPr txBox="1"/>
          <p:nvPr/>
        </p:nvSpPr>
        <p:spPr>
          <a:xfrm>
            <a:off x="10191051" y="217287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9C68CB0-957E-492E-AC26-A55E32549640}"/>
              </a:ext>
            </a:extLst>
          </p:cNvPr>
          <p:cNvSpPr/>
          <p:nvPr/>
        </p:nvSpPr>
        <p:spPr>
          <a:xfrm>
            <a:off x="838200" y="5638800"/>
            <a:ext cx="10537371" cy="9184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339D0994-40EE-49FF-8627-20AEE541D88D}"/>
              </a:ext>
            </a:extLst>
          </p:cNvPr>
          <p:cNvSpPr/>
          <p:nvPr/>
        </p:nvSpPr>
        <p:spPr>
          <a:xfrm>
            <a:off x="838200" y="5714889"/>
            <a:ext cx="733425" cy="733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56903CF-DFA5-485F-8A66-194D3517EE80}"/>
              </a:ext>
            </a:extLst>
          </p:cNvPr>
          <p:cNvSpPr/>
          <p:nvPr/>
        </p:nvSpPr>
        <p:spPr>
          <a:xfrm>
            <a:off x="1513114" y="5819992"/>
            <a:ext cx="94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изменения в расписании учебных занятий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795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37429-9F30-4C70-87B1-12FD3FEE8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9023" y="517206"/>
            <a:ext cx="9597887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экскурсии может осуществляться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488B238-40E2-9FBF-D5F6-D0EEBE687D15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rgbClr val="AF8B59"/>
              </a:solidFill>
            </a:endParaRPr>
          </a:p>
        </p:txBody>
      </p:sp>
      <p:sp>
        <p:nvSpPr>
          <p:cNvPr id="6" name="Овал 13">
            <a:extLst>
              <a:ext uri="{FF2B5EF4-FFF2-40B4-BE49-F238E27FC236}">
                <a16:creationId xmlns:a16="http://schemas.microsoft.com/office/drawing/2014/main" id="{DD1FDEEE-D9D8-9CEC-B472-792D68483ED0}"/>
              </a:ext>
            </a:extLst>
          </p:cNvPr>
          <p:cNvSpPr/>
          <p:nvPr/>
        </p:nvSpPr>
        <p:spPr>
          <a:xfrm>
            <a:off x="2060769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12">
            <a:extLst>
              <a:ext uri="{FF2B5EF4-FFF2-40B4-BE49-F238E27FC236}">
                <a16:creationId xmlns:a16="http://schemas.microsoft.com/office/drawing/2014/main" id="{DF6C7F19-67BC-E01B-8CE6-7E5E3CB7180E}"/>
              </a:ext>
            </a:extLst>
          </p:cNvPr>
          <p:cNvSpPr/>
          <p:nvPr/>
        </p:nvSpPr>
        <p:spPr>
          <a:xfrm>
            <a:off x="561000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осьмиугольник 2">
            <a:extLst>
              <a:ext uri="{FF2B5EF4-FFF2-40B4-BE49-F238E27FC236}">
                <a16:creationId xmlns:a16="http://schemas.microsoft.com/office/drawing/2014/main" id="{F1712D75-25B8-5BE5-4212-05EEA92F08A2}"/>
              </a:ext>
            </a:extLst>
          </p:cNvPr>
          <p:cNvSpPr/>
          <p:nvPr/>
        </p:nvSpPr>
        <p:spPr>
          <a:xfrm>
            <a:off x="336000" y="2565042"/>
            <a:ext cx="2295000" cy="2518902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олилиния: фигура 57">
            <a:extLst>
              <a:ext uri="{FF2B5EF4-FFF2-40B4-BE49-F238E27FC236}">
                <a16:creationId xmlns:a16="http://schemas.microsoft.com/office/drawing/2014/main" id="{FBB190AB-792E-BC1B-9A6E-A90585759576}"/>
              </a:ext>
            </a:extLst>
          </p:cNvPr>
          <p:cNvSpPr/>
          <p:nvPr/>
        </p:nvSpPr>
        <p:spPr>
          <a:xfrm>
            <a:off x="560999" y="4793927"/>
            <a:ext cx="1845419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2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6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2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2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7" y="272553"/>
                  <a:pt x="1739993" y="295935"/>
                </a:cubicBezTo>
                <a:lnTo>
                  <a:pt x="1694976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2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Блок-схема: задержка 14">
            <a:extLst>
              <a:ext uri="{FF2B5EF4-FFF2-40B4-BE49-F238E27FC236}">
                <a16:creationId xmlns:a16="http://schemas.microsoft.com/office/drawing/2014/main" id="{94374B92-9809-7485-D2F9-B72582DA052E}"/>
              </a:ext>
            </a:extLst>
          </p:cNvPr>
          <p:cNvSpPr/>
          <p:nvPr/>
        </p:nvSpPr>
        <p:spPr>
          <a:xfrm rot="5400000">
            <a:off x="1270294" y="2440746"/>
            <a:ext cx="426410" cy="675002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9">
            <a:extLst>
              <a:ext uri="{FF2B5EF4-FFF2-40B4-BE49-F238E27FC236}">
                <a16:creationId xmlns:a16="http://schemas.microsoft.com/office/drawing/2014/main" id="{D6FFE5B3-B4DF-7E75-F9A7-694609FAC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603" y="2628351"/>
            <a:ext cx="299791" cy="299791"/>
          </a:xfrm>
          <a:prstGeom prst="rect">
            <a:avLst/>
          </a:prstGeom>
        </p:spPr>
      </p:pic>
      <p:sp>
        <p:nvSpPr>
          <p:cNvPr id="13" name="Прямоугольник 21">
            <a:extLst>
              <a:ext uri="{FF2B5EF4-FFF2-40B4-BE49-F238E27FC236}">
                <a16:creationId xmlns:a16="http://schemas.microsoft.com/office/drawing/2014/main" id="{4CAC8E5D-C0C5-FAE5-CB14-EC032CB469FA}"/>
              </a:ext>
            </a:extLst>
          </p:cNvPr>
          <p:cNvSpPr/>
          <p:nvPr/>
        </p:nvSpPr>
        <p:spPr>
          <a:xfrm>
            <a:off x="609787" y="2928142"/>
            <a:ext cx="16287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любого учебного дня недели (с понедельника по пятницу)</a:t>
            </a:r>
          </a:p>
        </p:txBody>
      </p:sp>
      <p:sp>
        <p:nvSpPr>
          <p:cNvPr id="14" name="Овал 23">
            <a:extLst>
              <a:ext uri="{FF2B5EF4-FFF2-40B4-BE49-F238E27FC236}">
                <a16:creationId xmlns:a16="http://schemas.microsoft.com/office/drawing/2014/main" id="{B05BBB5C-B1A3-6420-B80A-BE3853277CEF}"/>
              </a:ext>
            </a:extLst>
          </p:cNvPr>
          <p:cNvSpPr/>
          <p:nvPr/>
        </p:nvSpPr>
        <p:spPr>
          <a:xfrm>
            <a:off x="5171940" y="4639909"/>
            <a:ext cx="345231" cy="3080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24">
            <a:extLst>
              <a:ext uri="{FF2B5EF4-FFF2-40B4-BE49-F238E27FC236}">
                <a16:creationId xmlns:a16="http://schemas.microsoft.com/office/drawing/2014/main" id="{28BBD682-7014-1C44-C080-157542AA7093}"/>
              </a:ext>
            </a:extLst>
          </p:cNvPr>
          <p:cNvSpPr/>
          <p:nvPr/>
        </p:nvSpPr>
        <p:spPr>
          <a:xfrm>
            <a:off x="3672171" y="4639909"/>
            <a:ext cx="345231" cy="3080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сьмиугольник 25">
            <a:extLst>
              <a:ext uri="{FF2B5EF4-FFF2-40B4-BE49-F238E27FC236}">
                <a16:creationId xmlns:a16="http://schemas.microsoft.com/office/drawing/2014/main" id="{E924C23A-86F7-C5A5-458C-794A05825759}"/>
              </a:ext>
            </a:extLst>
          </p:cNvPr>
          <p:cNvSpPr/>
          <p:nvPr/>
        </p:nvSpPr>
        <p:spPr>
          <a:xfrm>
            <a:off x="3447171" y="2565042"/>
            <a:ext cx="2295000" cy="2518902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: фигура 56">
            <a:extLst>
              <a:ext uri="{FF2B5EF4-FFF2-40B4-BE49-F238E27FC236}">
                <a16:creationId xmlns:a16="http://schemas.microsoft.com/office/drawing/2014/main" id="{7B3E1943-138F-935F-BFDB-8FFF88FDA475}"/>
              </a:ext>
            </a:extLst>
          </p:cNvPr>
          <p:cNvSpPr/>
          <p:nvPr/>
        </p:nvSpPr>
        <p:spPr>
          <a:xfrm>
            <a:off x="3672170" y="4793927"/>
            <a:ext cx="1845419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1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7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1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1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8" y="272553"/>
                  <a:pt x="1739993" y="295935"/>
                </a:cubicBezTo>
                <a:lnTo>
                  <a:pt x="1694977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1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8" name="Блок-схема: задержка 29">
            <a:extLst>
              <a:ext uri="{FF2B5EF4-FFF2-40B4-BE49-F238E27FC236}">
                <a16:creationId xmlns:a16="http://schemas.microsoft.com/office/drawing/2014/main" id="{73AD6070-F21A-82AD-C3F9-7A22529FE17E}"/>
              </a:ext>
            </a:extLst>
          </p:cNvPr>
          <p:cNvSpPr/>
          <p:nvPr/>
        </p:nvSpPr>
        <p:spPr>
          <a:xfrm rot="5400000">
            <a:off x="4381465" y="2440746"/>
            <a:ext cx="426410" cy="675002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30">
            <a:extLst>
              <a:ext uri="{FF2B5EF4-FFF2-40B4-BE49-F238E27FC236}">
                <a16:creationId xmlns:a16="http://schemas.microsoft.com/office/drawing/2014/main" id="{C48E6FA3-6375-7D18-F61F-5E6A3827A3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44774" y="2628351"/>
            <a:ext cx="299791" cy="299791"/>
          </a:xfrm>
          <a:prstGeom prst="rect">
            <a:avLst/>
          </a:prstGeom>
        </p:spPr>
      </p:pic>
      <p:sp>
        <p:nvSpPr>
          <p:cNvPr id="21" name="Прямоугольник 32">
            <a:extLst>
              <a:ext uri="{FF2B5EF4-FFF2-40B4-BE49-F238E27FC236}">
                <a16:creationId xmlns:a16="http://schemas.microsoft.com/office/drawing/2014/main" id="{4E094439-8A5F-A102-E036-D7152FFF569F}"/>
              </a:ext>
            </a:extLst>
          </p:cNvPr>
          <p:cNvSpPr/>
          <p:nvPr/>
        </p:nvSpPr>
        <p:spPr>
          <a:xfrm>
            <a:off x="3778439" y="3191777"/>
            <a:ext cx="16287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внеучебное время</a:t>
            </a:r>
          </a:p>
        </p:txBody>
      </p:sp>
      <p:grpSp>
        <p:nvGrpSpPr>
          <p:cNvPr id="22" name="Группа 60">
            <a:extLst>
              <a:ext uri="{FF2B5EF4-FFF2-40B4-BE49-F238E27FC236}">
                <a16:creationId xmlns:a16="http://schemas.microsoft.com/office/drawing/2014/main" id="{4D4E57EC-667C-1E02-65A1-FA70EAECCF2B}"/>
              </a:ext>
            </a:extLst>
          </p:cNvPr>
          <p:cNvGrpSpPr/>
          <p:nvPr/>
        </p:nvGrpSpPr>
        <p:grpSpPr>
          <a:xfrm>
            <a:off x="6556912" y="2582559"/>
            <a:ext cx="2295000" cy="2536923"/>
            <a:chOff x="6556912" y="2582559"/>
            <a:chExt cx="2295000" cy="2536923"/>
          </a:xfrm>
        </p:grpSpPr>
        <p:sp>
          <p:nvSpPr>
            <p:cNvPr id="23" name="Овал 34">
              <a:extLst>
                <a:ext uri="{FF2B5EF4-FFF2-40B4-BE49-F238E27FC236}">
                  <a16:creationId xmlns:a16="http://schemas.microsoft.com/office/drawing/2014/main" id="{95131A99-3B9D-AA08-EA69-CB2A3BCC2398}"/>
                </a:ext>
              </a:extLst>
            </p:cNvPr>
            <p:cNvSpPr/>
            <p:nvPr/>
          </p:nvSpPr>
          <p:spPr>
            <a:xfrm>
              <a:off x="8281681" y="4657426"/>
              <a:ext cx="345231" cy="3080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35">
              <a:extLst>
                <a:ext uri="{FF2B5EF4-FFF2-40B4-BE49-F238E27FC236}">
                  <a16:creationId xmlns:a16="http://schemas.microsoft.com/office/drawing/2014/main" id="{1B35EB1D-33D9-4F7F-98C9-22083C4A15F8}"/>
                </a:ext>
              </a:extLst>
            </p:cNvPr>
            <p:cNvSpPr/>
            <p:nvPr/>
          </p:nvSpPr>
          <p:spPr>
            <a:xfrm>
              <a:off x="6781912" y="4657426"/>
              <a:ext cx="345231" cy="3080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Восьмиугольник 36">
              <a:extLst>
                <a:ext uri="{FF2B5EF4-FFF2-40B4-BE49-F238E27FC236}">
                  <a16:creationId xmlns:a16="http://schemas.microsoft.com/office/drawing/2014/main" id="{0E8EFD77-47E4-7FB3-8668-51A9A3BBB95E}"/>
                </a:ext>
              </a:extLst>
            </p:cNvPr>
            <p:cNvSpPr/>
            <p:nvPr/>
          </p:nvSpPr>
          <p:spPr>
            <a:xfrm>
              <a:off x="6556912" y="2582559"/>
              <a:ext cx="2295000" cy="2518902"/>
            </a:xfrm>
            <a:prstGeom prst="oct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олилиния: фигура 58">
              <a:extLst>
                <a:ext uri="{FF2B5EF4-FFF2-40B4-BE49-F238E27FC236}">
                  <a16:creationId xmlns:a16="http://schemas.microsoft.com/office/drawing/2014/main" id="{30C2F965-F4A6-5900-B5E0-F74E7A4DF4A4}"/>
                </a:ext>
              </a:extLst>
            </p:cNvPr>
            <p:cNvSpPr/>
            <p:nvPr/>
          </p:nvSpPr>
          <p:spPr>
            <a:xfrm>
              <a:off x="6781911" y="4811444"/>
              <a:ext cx="1845419" cy="308038"/>
            </a:xfrm>
            <a:custGeom>
              <a:avLst/>
              <a:gdLst>
                <a:gd name="connsiteX0" fmla="*/ 172616 w 1845419"/>
                <a:gd name="connsiteY0" fmla="*/ 0 h 308038"/>
                <a:gd name="connsiteX1" fmla="*/ 172621 w 1845419"/>
                <a:gd name="connsiteY1" fmla="*/ 1 h 308038"/>
                <a:gd name="connsiteX2" fmla="*/ 1672797 w 1845419"/>
                <a:gd name="connsiteY2" fmla="*/ 1 h 308038"/>
                <a:gd name="connsiteX3" fmla="*/ 1672803 w 1845419"/>
                <a:gd name="connsiteY3" fmla="*/ 0 h 308038"/>
                <a:gd name="connsiteX4" fmla="*/ 1672809 w 1845419"/>
                <a:gd name="connsiteY4" fmla="*/ 1 h 308038"/>
                <a:gd name="connsiteX5" fmla="*/ 1845001 w 1845419"/>
                <a:gd name="connsiteY5" fmla="*/ 1 h 308038"/>
                <a:gd name="connsiteX6" fmla="*/ 1845001 w 1845419"/>
                <a:gd name="connsiteY6" fmla="*/ 152172 h 308038"/>
                <a:gd name="connsiteX7" fmla="*/ 1845419 w 1845419"/>
                <a:gd name="connsiteY7" fmla="*/ 154019 h 308038"/>
                <a:gd name="connsiteX8" fmla="*/ 1739993 w 1845419"/>
                <a:gd name="connsiteY8" fmla="*/ 295935 h 308038"/>
                <a:gd name="connsiteX9" fmla="*/ 1694976 w 1845419"/>
                <a:gd name="connsiteY9" fmla="*/ 304044 h 308038"/>
                <a:gd name="connsiteX10" fmla="*/ 1690983 w 1845419"/>
                <a:gd name="connsiteY10" fmla="*/ 308037 h 308038"/>
                <a:gd name="connsiteX11" fmla="*/ 1672809 w 1845419"/>
                <a:gd name="connsiteY11" fmla="*/ 308037 h 308038"/>
                <a:gd name="connsiteX12" fmla="*/ 1672803 w 1845419"/>
                <a:gd name="connsiteY12" fmla="*/ 308038 h 308038"/>
                <a:gd name="connsiteX13" fmla="*/ 1672797 w 1845419"/>
                <a:gd name="connsiteY13" fmla="*/ 308037 h 308038"/>
                <a:gd name="connsiteX14" fmla="*/ 172621 w 1845419"/>
                <a:gd name="connsiteY14" fmla="*/ 308037 h 308038"/>
                <a:gd name="connsiteX15" fmla="*/ 172616 w 1845419"/>
                <a:gd name="connsiteY15" fmla="*/ 308038 h 308038"/>
                <a:gd name="connsiteX16" fmla="*/ 172610 w 1845419"/>
                <a:gd name="connsiteY16" fmla="*/ 308037 h 308038"/>
                <a:gd name="connsiteX17" fmla="*/ 154019 w 1845419"/>
                <a:gd name="connsiteY17" fmla="*/ 308037 h 308038"/>
                <a:gd name="connsiteX18" fmla="*/ 149934 w 1845419"/>
                <a:gd name="connsiteY18" fmla="*/ 303952 h 308038"/>
                <a:gd name="connsiteX19" fmla="*/ 105426 w 1845419"/>
                <a:gd name="connsiteY19" fmla="*/ 295935 h 308038"/>
                <a:gd name="connsiteX20" fmla="*/ 0 w 1845419"/>
                <a:gd name="connsiteY20" fmla="*/ 154019 h 308038"/>
                <a:gd name="connsiteX21" fmla="*/ 1 w 1845419"/>
                <a:gd name="connsiteY21" fmla="*/ 154015 h 308038"/>
                <a:gd name="connsiteX22" fmla="*/ 1 w 1845419"/>
                <a:gd name="connsiteY22" fmla="*/ 1 h 308038"/>
                <a:gd name="connsiteX23" fmla="*/ 172610 w 1845419"/>
                <a:gd name="connsiteY23" fmla="*/ 1 h 30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1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1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1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7" name="Блок-схема: задержка 40">
            <a:extLst>
              <a:ext uri="{FF2B5EF4-FFF2-40B4-BE49-F238E27FC236}">
                <a16:creationId xmlns:a16="http://schemas.microsoft.com/office/drawing/2014/main" id="{E4DEEA9F-C73D-499B-E495-F817904C6372}"/>
              </a:ext>
            </a:extLst>
          </p:cNvPr>
          <p:cNvSpPr/>
          <p:nvPr/>
        </p:nvSpPr>
        <p:spPr>
          <a:xfrm rot="5400000">
            <a:off x="7491206" y="2458263"/>
            <a:ext cx="426410" cy="675002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41">
            <a:extLst>
              <a:ext uri="{FF2B5EF4-FFF2-40B4-BE49-F238E27FC236}">
                <a16:creationId xmlns:a16="http://schemas.microsoft.com/office/drawing/2014/main" id="{55A6F9AF-4E75-E678-B767-2D5FD1381E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554515" y="2645868"/>
            <a:ext cx="299791" cy="299791"/>
          </a:xfrm>
          <a:prstGeom prst="rect">
            <a:avLst/>
          </a:prstGeom>
        </p:spPr>
      </p:pic>
      <p:sp>
        <p:nvSpPr>
          <p:cNvPr id="30" name="Прямоугольник 43">
            <a:extLst>
              <a:ext uri="{FF2B5EF4-FFF2-40B4-BE49-F238E27FC236}">
                <a16:creationId xmlns:a16="http://schemas.microsoft.com/office/drawing/2014/main" id="{7E3FDE00-B613-90BD-F36C-B7E4C986F0BC}"/>
              </a:ext>
            </a:extLst>
          </p:cNvPr>
          <p:cNvSpPr/>
          <p:nvPr/>
        </p:nvSpPr>
        <p:spPr>
          <a:xfrm>
            <a:off x="6888180" y="3209294"/>
            <a:ext cx="16287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каникулярный период </a:t>
            </a:r>
          </a:p>
        </p:txBody>
      </p:sp>
      <p:grpSp>
        <p:nvGrpSpPr>
          <p:cNvPr id="31" name="Группа 61">
            <a:extLst>
              <a:ext uri="{FF2B5EF4-FFF2-40B4-BE49-F238E27FC236}">
                <a16:creationId xmlns:a16="http://schemas.microsoft.com/office/drawing/2014/main" id="{B11D1216-ABC1-670C-EFF7-AAD7AB5F8D71}"/>
              </a:ext>
            </a:extLst>
          </p:cNvPr>
          <p:cNvGrpSpPr/>
          <p:nvPr/>
        </p:nvGrpSpPr>
        <p:grpSpPr>
          <a:xfrm>
            <a:off x="9661910" y="2582559"/>
            <a:ext cx="2295000" cy="2536923"/>
            <a:chOff x="9661910" y="2582559"/>
            <a:chExt cx="2295000" cy="2536923"/>
          </a:xfrm>
        </p:grpSpPr>
        <p:sp>
          <p:nvSpPr>
            <p:cNvPr id="32" name="Овал 45">
              <a:extLst>
                <a:ext uri="{FF2B5EF4-FFF2-40B4-BE49-F238E27FC236}">
                  <a16:creationId xmlns:a16="http://schemas.microsoft.com/office/drawing/2014/main" id="{CDCFC051-E695-F37E-769A-5A7F2B470D87}"/>
                </a:ext>
              </a:extLst>
            </p:cNvPr>
            <p:cNvSpPr/>
            <p:nvPr/>
          </p:nvSpPr>
          <p:spPr>
            <a:xfrm>
              <a:off x="11386679" y="4657426"/>
              <a:ext cx="345231" cy="30803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46">
              <a:extLst>
                <a:ext uri="{FF2B5EF4-FFF2-40B4-BE49-F238E27FC236}">
                  <a16:creationId xmlns:a16="http://schemas.microsoft.com/office/drawing/2014/main" id="{6F1BA83F-E2DE-2F70-5989-FF3BC1828B7F}"/>
                </a:ext>
              </a:extLst>
            </p:cNvPr>
            <p:cNvSpPr/>
            <p:nvPr/>
          </p:nvSpPr>
          <p:spPr>
            <a:xfrm>
              <a:off x="9886910" y="4657426"/>
              <a:ext cx="345231" cy="30803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Восьмиугольник 47">
              <a:extLst>
                <a:ext uri="{FF2B5EF4-FFF2-40B4-BE49-F238E27FC236}">
                  <a16:creationId xmlns:a16="http://schemas.microsoft.com/office/drawing/2014/main" id="{DA06D8C8-CDD7-7671-F66F-4B6445D74B9A}"/>
                </a:ext>
              </a:extLst>
            </p:cNvPr>
            <p:cNvSpPr/>
            <p:nvPr/>
          </p:nvSpPr>
          <p:spPr>
            <a:xfrm>
              <a:off x="9661910" y="2582559"/>
              <a:ext cx="2295000" cy="2518902"/>
            </a:xfrm>
            <a:prstGeom prst="oct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Полилиния: фигура 59">
              <a:extLst>
                <a:ext uri="{FF2B5EF4-FFF2-40B4-BE49-F238E27FC236}">
                  <a16:creationId xmlns:a16="http://schemas.microsoft.com/office/drawing/2014/main" id="{3ECCD706-AD5C-505D-0F22-75C3D0A93DB5}"/>
                </a:ext>
              </a:extLst>
            </p:cNvPr>
            <p:cNvSpPr/>
            <p:nvPr/>
          </p:nvSpPr>
          <p:spPr>
            <a:xfrm>
              <a:off x="9886909" y="4811444"/>
              <a:ext cx="1845419" cy="308038"/>
            </a:xfrm>
            <a:custGeom>
              <a:avLst/>
              <a:gdLst>
                <a:gd name="connsiteX0" fmla="*/ 172616 w 1845419"/>
                <a:gd name="connsiteY0" fmla="*/ 0 h 308038"/>
                <a:gd name="connsiteX1" fmla="*/ 172622 w 1845419"/>
                <a:gd name="connsiteY1" fmla="*/ 1 h 308038"/>
                <a:gd name="connsiteX2" fmla="*/ 1672797 w 1845419"/>
                <a:gd name="connsiteY2" fmla="*/ 1 h 308038"/>
                <a:gd name="connsiteX3" fmla="*/ 1672803 w 1845419"/>
                <a:gd name="connsiteY3" fmla="*/ 0 h 308038"/>
                <a:gd name="connsiteX4" fmla="*/ 1672809 w 1845419"/>
                <a:gd name="connsiteY4" fmla="*/ 1 h 308038"/>
                <a:gd name="connsiteX5" fmla="*/ 1845001 w 1845419"/>
                <a:gd name="connsiteY5" fmla="*/ 1 h 308038"/>
                <a:gd name="connsiteX6" fmla="*/ 1845001 w 1845419"/>
                <a:gd name="connsiteY6" fmla="*/ 152172 h 308038"/>
                <a:gd name="connsiteX7" fmla="*/ 1845419 w 1845419"/>
                <a:gd name="connsiteY7" fmla="*/ 154019 h 308038"/>
                <a:gd name="connsiteX8" fmla="*/ 1739993 w 1845419"/>
                <a:gd name="connsiteY8" fmla="*/ 295935 h 308038"/>
                <a:gd name="connsiteX9" fmla="*/ 1694976 w 1845419"/>
                <a:gd name="connsiteY9" fmla="*/ 304044 h 308038"/>
                <a:gd name="connsiteX10" fmla="*/ 1690983 w 1845419"/>
                <a:gd name="connsiteY10" fmla="*/ 308037 h 308038"/>
                <a:gd name="connsiteX11" fmla="*/ 1672809 w 1845419"/>
                <a:gd name="connsiteY11" fmla="*/ 308037 h 308038"/>
                <a:gd name="connsiteX12" fmla="*/ 1672803 w 1845419"/>
                <a:gd name="connsiteY12" fmla="*/ 308038 h 308038"/>
                <a:gd name="connsiteX13" fmla="*/ 1672797 w 1845419"/>
                <a:gd name="connsiteY13" fmla="*/ 308037 h 308038"/>
                <a:gd name="connsiteX14" fmla="*/ 172622 w 1845419"/>
                <a:gd name="connsiteY14" fmla="*/ 308037 h 308038"/>
                <a:gd name="connsiteX15" fmla="*/ 172616 w 1845419"/>
                <a:gd name="connsiteY15" fmla="*/ 308038 h 308038"/>
                <a:gd name="connsiteX16" fmla="*/ 172610 w 1845419"/>
                <a:gd name="connsiteY16" fmla="*/ 308037 h 308038"/>
                <a:gd name="connsiteX17" fmla="*/ 154019 w 1845419"/>
                <a:gd name="connsiteY17" fmla="*/ 308037 h 308038"/>
                <a:gd name="connsiteX18" fmla="*/ 149934 w 1845419"/>
                <a:gd name="connsiteY18" fmla="*/ 303952 h 308038"/>
                <a:gd name="connsiteX19" fmla="*/ 105426 w 1845419"/>
                <a:gd name="connsiteY19" fmla="*/ 295935 h 308038"/>
                <a:gd name="connsiteX20" fmla="*/ 0 w 1845419"/>
                <a:gd name="connsiteY20" fmla="*/ 154019 h 308038"/>
                <a:gd name="connsiteX21" fmla="*/ 1 w 1845419"/>
                <a:gd name="connsiteY21" fmla="*/ 154015 h 308038"/>
                <a:gd name="connsiteX22" fmla="*/ 1 w 1845419"/>
                <a:gd name="connsiteY22" fmla="*/ 1 h 308038"/>
                <a:gd name="connsiteX23" fmla="*/ 172610 w 1845419"/>
                <a:gd name="connsiteY23" fmla="*/ 1 h 30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2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2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2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36" name="Блок-схема: задержка 51">
            <a:extLst>
              <a:ext uri="{FF2B5EF4-FFF2-40B4-BE49-F238E27FC236}">
                <a16:creationId xmlns:a16="http://schemas.microsoft.com/office/drawing/2014/main" id="{2393DFEC-2F5A-F3DA-F803-F77C754B2409}"/>
              </a:ext>
            </a:extLst>
          </p:cNvPr>
          <p:cNvSpPr/>
          <p:nvPr/>
        </p:nvSpPr>
        <p:spPr>
          <a:xfrm rot="5400000">
            <a:off x="10596204" y="2458263"/>
            <a:ext cx="426410" cy="675002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52">
            <a:extLst>
              <a:ext uri="{FF2B5EF4-FFF2-40B4-BE49-F238E27FC236}">
                <a16:creationId xmlns:a16="http://schemas.microsoft.com/office/drawing/2014/main" id="{AE88993E-0782-4269-D441-5BF7705714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659513" y="2645868"/>
            <a:ext cx="299791" cy="299791"/>
          </a:xfrm>
          <a:prstGeom prst="rect">
            <a:avLst/>
          </a:prstGeom>
        </p:spPr>
      </p:pic>
      <p:sp>
        <p:nvSpPr>
          <p:cNvPr id="39" name="Прямоугольник 54">
            <a:extLst>
              <a:ext uri="{FF2B5EF4-FFF2-40B4-BE49-F238E27FC236}">
                <a16:creationId xmlns:a16="http://schemas.microsoft.com/office/drawing/2014/main" id="{7A19AB28-CB92-0AE8-FF75-8814B835E1B7}"/>
              </a:ext>
            </a:extLst>
          </p:cNvPr>
          <p:cNvSpPr/>
          <p:nvPr/>
        </p:nvSpPr>
        <p:spPr>
          <a:xfrm>
            <a:off x="9993178" y="3209294"/>
            <a:ext cx="16287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Шестой школьный день</a:t>
            </a:r>
          </a:p>
        </p:txBody>
      </p:sp>
      <p:sp>
        <p:nvSpPr>
          <p:cNvPr id="40" name="Прямоугольник 62">
            <a:extLst>
              <a:ext uri="{FF2B5EF4-FFF2-40B4-BE49-F238E27FC236}">
                <a16:creationId xmlns:a16="http://schemas.microsoft.com/office/drawing/2014/main" id="{54A2C4E2-6E92-4E16-63FE-84FAAEBE06C5}"/>
              </a:ext>
            </a:extLst>
          </p:cNvPr>
          <p:cNvSpPr/>
          <p:nvPr/>
        </p:nvSpPr>
        <p:spPr>
          <a:xfrm>
            <a:off x="658857" y="4791985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5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37EDE-B8FC-4B13-9A9B-03B16447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069" y="396683"/>
            <a:ext cx="9597887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в журналах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55CB51B4-9921-462E-8C2A-1A5BF8AAE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4543" y="1952137"/>
            <a:ext cx="7456714" cy="3952875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классном журнале о проведении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занятия в форме экскурсии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оформляется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внесенными изменениями в расписание.</a:t>
            </a:r>
          </a:p>
          <a:p>
            <a:pPr marL="0" indent="4572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часов организационно-воспитательной работы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классном журнале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класса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которого организована экскурсия,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трех рабочих дней после посещения экскурсионного объекта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lipboard Checked outline">
            <a:extLst>
              <a:ext uri="{FF2B5EF4-FFF2-40B4-BE49-F238E27FC236}">
                <a16:creationId xmlns:a16="http://schemas.microsoft.com/office/drawing/2014/main" id="{5F749B25-962D-401C-B12B-EB4519253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93632" y="1467533"/>
            <a:ext cx="39528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3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6897B-45A0-49BA-A665-2E8B8F8DB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427" y="276940"/>
            <a:ext cx="9597887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1D6DD1-F9DC-4BFB-967A-DF4ECF92D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УOCO (его заместитель) обязан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 руководителем и заместителем руководителя экскурсии целевой инструктаж о соблюдении мер безопасности учащимися УOCO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последующим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оформлением в журнале регистрации инструктажа.</a:t>
            </a:r>
          </a:p>
        </p:txBody>
      </p:sp>
    </p:spTree>
    <p:extLst>
      <p:ext uri="{BB962C8B-B14F-4D97-AF65-F5344CB8AC3E}">
        <p14:creationId xmlns:p14="http://schemas.microsoft.com/office/powerpoint/2010/main" val="341540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566B9-EEA1-4650-A976-710EA12AD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513" y="255168"/>
            <a:ext cx="9597887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руководителя экскурсии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4684F-9718-41F7-9489-E9C339C74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57200" algn="just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экскурсии обязан допускать к участию в экскурсиях учащихся с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письменного разрешения их законных представителей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указанием особенностей здоровья при их наличии).</a:t>
            </a:r>
          </a:p>
          <a:p>
            <a:pPr marL="0" indent="457200" algn="just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УOCO при автомобильной перевозке группы учащихся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заблаговременно, но не позднее пяти суток до начала перевозки, представить автомобильному перевозчику утвержденные списки учащихся и лиц, их сопровождающих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списке учащихся должны указываться их фамилии, инициалы и даты рождения.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47930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51F61-054A-4B2C-BBE9-BF75685C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4" y="331368"/>
            <a:ext cx="9459685" cy="17907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Экскурсионное обслуживание на территории Республики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4A103E-0258-4FDD-AF9A-13BDD54EB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38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Экскурсионное обслуживание на территории Республики Беларусь проводят экскурсоводы и учителя, прошедшие профессиональную аттестацию, подтверждающую квалификацию экскурсоводов.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также имеет возможность провести учебное занятие.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Учитель, выполняющий функции классного руководителя, имеет возможность провести внеучебное мероприятие в форме экскурсии без привлечения экскурсовода.</a:t>
            </a:r>
          </a:p>
        </p:txBody>
      </p:sp>
    </p:spTree>
    <p:extLst>
      <p:ext uri="{BB962C8B-B14F-4D97-AF65-F5344CB8AC3E}">
        <p14:creationId xmlns:p14="http://schemas.microsoft.com/office/powerpoint/2010/main" val="278747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93B13-E9FF-4850-91AB-04DE28C7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6940"/>
            <a:ext cx="9710058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оказания туристических услуг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2DE5E9-480C-41DC-A9A3-71478C971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1784655"/>
            <a:ext cx="10515600" cy="4351338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заказа экскурсии через туристическую организацию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экскурсионное обслуживание осуществляется на основании договора оказания туристических услуг.</a:t>
            </a:r>
          </a:p>
          <a:p>
            <a:pPr marL="0" indent="4572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 формировании группы, состоящей из несовершеннолетних лиц, договор оказания туристических услуг в отношении них могут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заключать законные представители несовершеннолетних или руководитель экскурсии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выдачи законными представителями несовершеннолетних письменного согласия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заключение таких договоров.</a:t>
            </a:r>
          </a:p>
        </p:txBody>
      </p:sp>
    </p:spTree>
    <p:extLst>
      <p:ext uri="{BB962C8B-B14F-4D97-AF65-F5344CB8AC3E}">
        <p14:creationId xmlns:p14="http://schemas.microsoft.com/office/powerpoint/2010/main" val="204911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03885-22FC-44EF-BA9F-0C8CB650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0" y="331368"/>
            <a:ext cx="9597887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39 Глава 7. Постановления № 523 от 11 августа 2022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23CFBC-C3BE-49FB-AABD-135409A6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работник учреждения образования и иных организаций, которым в соответствии с законодательством предоставлено право осуществлять образовательную деятельность, не вправе выступать руководителем туристической группы, состоящей из несовершеннолетних туристов, экскурсантов, если он не является служащим, занятым в организации туризма</a:t>
            </a:r>
          </a:p>
        </p:txBody>
      </p:sp>
    </p:spTree>
    <p:extLst>
      <p:ext uri="{BB962C8B-B14F-4D97-AF65-F5344CB8AC3E}">
        <p14:creationId xmlns:p14="http://schemas.microsoft.com/office/powerpoint/2010/main" val="303597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28BAD076-4A01-4385-AEC3-0685C51A956C}"/>
              </a:ext>
            </a:extLst>
          </p:cNvPr>
          <p:cNvSpPr txBox="1">
            <a:spLocks/>
          </p:cNvSpPr>
          <p:nvPr/>
        </p:nvSpPr>
        <p:spPr>
          <a:xfrm>
            <a:off x="3385458" y="2716548"/>
            <a:ext cx="5259192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rgbClr val="AF8B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</p:txBody>
      </p:sp>
    </p:spTree>
    <p:extLst>
      <p:ext uri="{BB962C8B-B14F-4D97-AF65-F5344CB8AC3E}">
        <p14:creationId xmlns:p14="http://schemas.microsoft.com/office/powerpoint/2010/main" val="14082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F936D-A1BB-4058-80BC-CF2F9179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72E857-0412-45CD-836F-998F40AD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221"/>
            <a:ext cx="10515600" cy="5317958"/>
          </a:xfrm>
        </p:spPr>
        <p:txBody>
          <a:bodyPr>
            <a:normAutofit fontScale="92500" lnSpcReduction="1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Кодекс Республики Беларусь об образовании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 Республики Беларусь от 11 ноября 2001 г. № 129-3 «О туризме»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Республики Беларусь от 11 августа 2022 № 523 «Об оказании туристических услуг»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Постановления Совета Министров Республики Беларусь от 30 июня 2008 г. № 972 «О некоторых вопросах автомобильных перевозок пассажиров»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Министерства образования Республики Беларусь от 17 июля 2007 г. № 35а «Об утверждении Инструкции об организации участия обучающихся учреждений образования в туристических походах и экскурсиях»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5D494C9-B589-4E67-9468-39DE928B4B3A}"/>
              </a:ext>
            </a:extLst>
          </p:cNvPr>
          <p:cNvSpPr/>
          <p:nvPr/>
        </p:nvSpPr>
        <p:spPr>
          <a:xfrm>
            <a:off x="2776420" y="25947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6BE42D-4142-4B83-AFF0-75FD691BC125}"/>
              </a:ext>
            </a:extLst>
          </p:cNvPr>
          <p:cNvSpPr/>
          <p:nvPr/>
        </p:nvSpPr>
        <p:spPr>
          <a:xfrm>
            <a:off x="2681907" y="3395885"/>
            <a:ext cx="5455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1F829AB-489E-4417-BFE9-CAC79D5655DE}"/>
              </a:ext>
            </a:extLst>
          </p:cNvPr>
          <p:cNvSpPr/>
          <p:nvPr/>
        </p:nvSpPr>
        <p:spPr>
          <a:xfrm>
            <a:off x="2872823" y="4417395"/>
            <a:ext cx="5461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6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94717C-F55F-4BA7-B079-EE925C11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787" y="267200"/>
            <a:ext cx="9597887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439F8B9B-12F2-464A-A56A-CEB6DEED8908}"/>
              </a:ext>
            </a:extLst>
          </p:cNvPr>
          <p:cNvSpPr txBox="1">
            <a:spLocks/>
          </p:cNvSpPr>
          <p:nvPr/>
        </p:nvSpPr>
        <p:spPr>
          <a:xfrm>
            <a:off x="818147" y="1895387"/>
            <a:ext cx="10972800" cy="4565571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8 сентября 2023 года № 589 «О приобретении билетов для учащихся учреждений образования при посещении экскурсий»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 организации  экскурсий  для  учащихся I-XI(ХII) классов учреждений образования от 8 сентября 2023 года, утвержденные заместителем Министра образования Республики Беларусь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*Приложение к методическим рекомендациям по организации экскурсий для   учащихся I–XI(ХII) классов учреждений образования - Перечень экскурсионных объектов, рекомендуемых для посещения обучающимися I–XI классов в рамках проведения учебных и факультативных занятий, внеклассных мероприятий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AF8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94717C-F55F-4BA7-B079-EE925C11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188" y="724400"/>
            <a:ext cx="9352549" cy="13255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8 сентября 2023 года № 589 «О приобретении билетов для учащихся учреждений образования при посещении экскурсий»</a:t>
            </a:r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439F8B9B-12F2-464A-A56A-CEB6DEED8908}"/>
              </a:ext>
            </a:extLst>
          </p:cNvPr>
          <p:cNvSpPr txBox="1">
            <a:spLocks/>
          </p:cNvSpPr>
          <p:nvPr/>
        </p:nvSpPr>
        <p:spPr>
          <a:xfrm>
            <a:off x="737937" y="2759155"/>
            <a:ext cx="10972800" cy="34827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2023/2024 учебном году учреждениям образования, реализующим образовательные программы общего среднего образования, осуществить приобретение билетов при посещении экскурсий (с периодичностью две экскурсии в учебном году) для учащихся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be-B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be-B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классов в рамках организации образовательного процесса, в том числе в шестой школьный день, за счет средств республиканского или местных бюджетов, предусматриваемых учреждениям образования на их функционирование учредителями. Указанные расходы могут финансироваться за счет иных источников,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запрещенных законодательством. 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B4762-1EE3-4A64-92EC-19CDC80EF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418" y="435641"/>
            <a:ext cx="2603529" cy="1325563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47B9515-3132-4982-BE1E-5E2674D80020}"/>
              </a:ext>
            </a:extLst>
          </p:cNvPr>
          <p:cNvSpPr/>
          <p:nvPr/>
        </p:nvSpPr>
        <p:spPr>
          <a:xfrm>
            <a:off x="697831" y="2274838"/>
            <a:ext cx="108885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	В целях совершенствования образовательного процесса, формирования у учащихся уважения к культурно-историческому наследию своего народа, событиям в годы Великой Отечественной войны и послевоенный период,  в том числе связанным с геноцидом белорусского народа, а также воспитания патриотизма и активной гражданской позиции.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133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B4762-1EE3-4A64-92EC-19CDC80EF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958" y="240633"/>
            <a:ext cx="10118558" cy="179270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УОСО при организации и проведении экскурсий являются: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47B9515-3132-4982-BE1E-5E2674D80020}"/>
              </a:ext>
            </a:extLst>
          </p:cNvPr>
          <p:cNvSpPr/>
          <p:nvPr/>
        </p:nvSpPr>
        <p:spPr>
          <a:xfrm>
            <a:off x="697831" y="2274838"/>
            <a:ext cx="108885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гражданственности, патриотизма, национального самосознания, воспитание у учащихся активной гражданской позиции;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уважения к культурно-историческому наследию своего народа, событиям в годы Великой Отечественной войны и в послевоенный период, в том числе связанных с геноцидом белорусского народа;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природных, социально-культурных объектов, историко- культурных ценностей;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нравственной, эстетической и экологической культуры;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здоровья, физическое совершенствование, формирование опыта безопасной жизнедеятельности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16711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D92D4-720C-479E-901F-0AE44036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864" y="447674"/>
            <a:ext cx="9841833" cy="1140495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 и их определения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323F6-7253-40EC-BD9F-F651E9949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312"/>
            <a:ext cx="10515600" cy="5040688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(заместитель руководителя) экскурсии – конкретное должностное лицо (учитель, преподающий учебные предметы, учитель, выполняющий функции классного руководителя, руководитель по военно-патриотическому воспитанию), организующее экскурсию, на которое возложена ответственность и контроль за обеспечением безопасности учащихся во время ее проведения; ОБРАТИТЕ ВНИМАНИЕ НЕ РУКОВОДИТЕЛЬ ГРУППЫ. 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туристическое путешествие на период не более 24 часов, а также посещение учащимися, экскурсантами туристических ресурсов под руководством экскурсоводов, гидов-переводчиков, лиц, работающих в организациях, при проведении экскурсий в этих организациях, субъектов туристической деятельности, иных лиц, наделенных правом проведения экскурсий;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экскурсант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физическое лицо (учащийся), совершающее экскурсию без ночевки в стране (месте) временного пребывания;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экскурсовод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физическое лицо, обладающее знаниями и профессиональными навыками, необходимыми для проведения экскурсий на белорусском или русском языке;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экскурсионное обслуживание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деятельность субъектов туристической деятельности, а также иных юридических лиц, физических лиц, в том числе индивидуальных предпринимателей, по подготовке, организации и проведению экскурсий, в том числе с использованием аудиогидов (мобильных сопровождений экскурсий).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99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5168C-9ED8-46D6-80B3-085097BFE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8355" y="170946"/>
            <a:ext cx="9597887" cy="1325563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B91C43-07EE-4B92-834B-3FA23FF2B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312"/>
            <a:ext cx="10515600" cy="16116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обязательного посещения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учащимися УOCO экскурсионных объектов –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полугодие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AutoShape 4" descr="80,616 стоковых иллюстраций по запросу Календарь | Depositphotos">
            <a:extLst>
              <a:ext uri="{FF2B5EF4-FFF2-40B4-BE49-F238E27FC236}">
                <a16:creationId xmlns:a16="http://schemas.microsoft.com/office/drawing/2014/main" id="{5FE45503-6D92-475E-82FA-D4BAD2C387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62926" y="3276600"/>
            <a:ext cx="2085474" cy="208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Terminkalender Vektorgrafiken, Cliparts und Illustrationen Kaufen - 123RF">
            <a:extLst>
              <a:ext uri="{FF2B5EF4-FFF2-40B4-BE49-F238E27FC236}">
                <a16:creationId xmlns:a16="http://schemas.microsoft.com/office/drawing/2014/main" id="{837843A2-DFE9-44C0-AAC2-1419F58D90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10200" y="32766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бело-желтый календарь на сиреневом фоне. 15 сентября. вектор. 3d иллюстрация. - настольный календарь stock illustrations">
            <a:extLst>
              <a:ext uri="{FF2B5EF4-FFF2-40B4-BE49-F238E27FC236}">
                <a16:creationId xmlns:a16="http://schemas.microsoft.com/office/drawing/2014/main" id="{76DD1CC2-4943-4698-8F6C-3A4E3D156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200" y="3462338"/>
            <a:ext cx="2552199" cy="255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2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9DBC8-6D38-4748-8B28-06D4E9D5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179" y="26568"/>
            <a:ext cx="10218821" cy="165785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экскурсионного объекта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B5C00C-DE68-42DA-8F52-B4DCDB497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Экскурсионные объекты определяются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(учителем, преподающим учебные предметы, или учителем, выполняющим функции классного руководителя)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Перечню туристических объектов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рекомендуемых для посещения учащимися I-XI классов учреждений общего среднего образования, реализующих образовательные программы общего среднего образования, в рамках организации образовательного процесса, в том числе в каникулярный период и шестой школьный день (приложение к Методическим рекомендациям).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57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1098</Words>
  <Application>Microsoft Office PowerPoint</Application>
  <PresentationFormat>Широкоэкранный</PresentationFormat>
  <Paragraphs>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Нормативно-правовая база</vt:lpstr>
      <vt:lpstr>Нормативно-правовая база</vt:lpstr>
      <vt:lpstr>Постановление Совета Министров Республики Беларусь от 8 сентября 2023 года № 589 «О приобретении билетов для учащихся учреждений образования при посещении экскурсий»</vt:lpstr>
      <vt:lpstr>Цель</vt:lpstr>
      <vt:lpstr>Задачи УОСО при организации и проведении экскурсий являются:</vt:lpstr>
      <vt:lpstr>Основные термины и их определения</vt:lpstr>
      <vt:lpstr>Периодичность </vt:lpstr>
      <vt:lpstr>Выбор экскурсионного объекта</vt:lpstr>
      <vt:lpstr>Решение об организации экскурсии оформляется приказом руководителя УOCO, в котором должны быть отражены:</vt:lpstr>
      <vt:lpstr>Проведение экскурсии может осуществляться</vt:lpstr>
      <vt:lpstr>Записи в журналах</vt:lpstr>
      <vt:lpstr>Инструктаж</vt:lpstr>
      <vt:lpstr>Обязанности руководителя экскурсии</vt:lpstr>
      <vt:lpstr>Экскурсионное обслуживание на территории Республики Беларусь </vt:lpstr>
      <vt:lpstr>Договор оказания туристических услуг</vt:lpstr>
      <vt:lpstr>Статья 39 Глава 7. Постановления № 523 от 11 августа 2022 года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</cp:lastModifiedBy>
  <cp:revision>28</cp:revision>
  <dcterms:created xsi:type="dcterms:W3CDTF">2021-05-01T19:08:49Z</dcterms:created>
  <dcterms:modified xsi:type="dcterms:W3CDTF">2023-09-19T07:47:12Z</dcterms:modified>
</cp:coreProperties>
</file>